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6" r:id="rId3"/>
    <p:sldId id="272" r:id="rId4"/>
    <p:sldId id="268" r:id="rId5"/>
    <p:sldId id="269" r:id="rId6"/>
    <p:sldId id="271" r:id="rId7"/>
    <p:sldId id="258" r:id="rId8"/>
    <p:sldId id="259" r:id="rId9"/>
    <p:sldId id="262" r:id="rId10"/>
    <p:sldId id="264" r:id="rId11"/>
    <p:sldId id="263" r:id="rId12"/>
    <p:sldId id="260" r:id="rId13"/>
    <p:sldId id="270" r:id="rId14"/>
    <p:sldId id="261" r:id="rId15"/>
    <p:sldId id="26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4000" u="sng" kern="0" dirty="0">
                <a:latin typeface="Arial"/>
                <a:cs typeface="Arial"/>
                <a:sym typeface="Arial"/>
              </a:rPr>
              <a:t>Project 1 </a:t>
            </a:r>
          </a:p>
          <a:p>
            <a:pPr hangingPunct="0"/>
            <a:endParaRPr lang="en-US" sz="2800" u="sng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3200" i="1" kern="0" dirty="0">
                <a:latin typeface="Arial"/>
                <a:cs typeface="Arial"/>
                <a:sym typeface="Arial"/>
              </a:rPr>
              <a:t>Data Analytics &amp; Visualization Bootcamp</a:t>
            </a:r>
          </a:p>
          <a:p>
            <a:pPr algn="ctr" hangingPunct="0"/>
            <a:r>
              <a:rPr lang="en-US" sz="3200" kern="0" dirty="0">
                <a:latin typeface="Arial"/>
                <a:cs typeface="Arial"/>
                <a:sym typeface="Arial"/>
              </a:rPr>
              <a:t>Rice University - Trilogy</a:t>
            </a:r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endParaRPr lang="en-US" sz="40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4000" kern="0" dirty="0">
                <a:latin typeface="Arial"/>
                <a:cs typeface="Arial"/>
                <a:sym typeface="Arial"/>
              </a:rPr>
              <a:t>Housing price in Houston Metropolitan areas</a:t>
            </a:r>
          </a:p>
          <a:p>
            <a:pPr algn="ctr" hangingPunct="0"/>
            <a:endParaRPr lang="en-US" sz="12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i="1" kern="0" dirty="0">
                <a:latin typeface="Arial"/>
                <a:cs typeface="Arial"/>
                <a:sym typeface="Arial"/>
              </a:rPr>
              <a:t>Did it soar with decrease of oil price along with/or unemployment?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2889250" y="5417630"/>
            <a:ext cx="641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Fabio </a:t>
            </a:r>
            <a:r>
              <a:rPr lang="en-US" sz="2000" dirty="0" err="1"/>
              <a:t>Savorgnan</a:t>
            </a:r>
            <a:endParaRPr lang="en-US" sz="2000" dirty="0"/>
          </a:p>
          <a:p>
            <a:pPr algn="ctr"/>
            <a:r>
              <a:rPr lang="en-US" sz="2000" dirty="0"/>
              <a:t>Javier Olivero</a:t>
            </a:r>
          </a:p>
          <a:p>
            <a:pPr algn="ctr"/>
            <a:r>
              <a:rPr lang="en-US" sz="2000" dirty="0"/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B9342-F536-5A42-9426-18D44EA87972}"/>
              </a:ext>
            </a:extLst>
          </p:cNvPr>
          <p:cNvCxnSpPr>
            <a:cxnSpLocks/>
          </p:cNvCxnSpPr>
          <p:nvPr/>
        </p:nvCxnSpPr>
        <p:spPr>
          <a:xfrm>
            <a:off x="2422839" y="5043284"/>
            <a:ext cx="7480300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9A6E42-8030-9A41-BEEC-6B2F66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24CD4A-BE9D-C24E-8865-DB89158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70D72-63A3-6E49-AFA9-771025362DF5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486C-41BA-8348-9BFD-86E5E17CD35C}"/>
              </a:ext>
            </a:extLst>
          </p:cNvPr>
          <p:cNvSpPr txBox="1"/>
          <p:nvPr/>
        </p:nvSpPr>
        <p:spPr>
          <a:xfrm>
            <a:off x="1409700" y="5266079"/>
            <a:ext cx="613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rate decreases over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5860DE-DD56-1A4B-BC10-49CA0F05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" y="573473"/>
            <a:ext cx="11404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81CEBA-17F5-5F46-AB34-BDC26896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1C26D-A05B-7E4C-941F-58DB96DD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9B18B-D936-B947-8680-7E7CAE9FE74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A4579-9A07-C644-8786-5FB153CAD575}"/>
              </a:ext>
            </a:extLst>
          </p:cNvPr>
          <p:cNvSpPr txBox="1"/>
          <p:nvPr/>
        </p:nvSpPr>
        <p:spPr>
          <a:xfrm>
            <a:off x="145708" y="5122008"/>
            <a:ext cx="12111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% for the period shows a gradual decrease with less than 4% in Dec 2014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bubbles are scaled on housing average price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409C1-6D28-FE48-ADB2-05422BB8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535663"/>
            <a:ext cx="1160780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89E17-F680-FE4D-84C1-85AD6D3C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" y="434707"/>
            <a:ext cx="114935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241FB-EE33-D148-9B45-60970E91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9BD70-FEEE-7841-B472-1210BF67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58-8F2D-0944-AB9A-D86782B111CB}"/>
              </a:ext>
            </a:extLst>
          </p:cNvPr>
          <p:cNvSpPr txBox="1"/>
          <p:nvPr/>
        </p:nvSpPr>
        <p:spPr>
          <a:xfrm>
            <a:off x="1514760" y="4729540"/>
            <a:ext cx="10335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very slightly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gap in the middle corresponds to sudden drop of oil prices over the period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2897D-DA00-094A-BA0C-DFFDF8F8D17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298F7-6A17-F44F-97AE-11DC1556AA97}"/>
              </a:ext>
            </a:extLst>
          </p:cNvPr>
          <p:cNvGrpSpPr/>
          <p:nvPr/>
        </p:nvGrpSpPr>
        <p:grpSpPr>
          <a:xfrm>
            <a:off x="5284766" y="1854200"/>
            <a:ext cx="1867896" cy="1498600"/>
            <a:chOff x="5284766" y="1854200"/>
            <a:chExt cx="1867896" cy="1498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C3F40C-EE13-9E43-BA1B-7698F58769E0}"/>
                </a:ext>
              </a:extLst>
            </p:cNvPr>
            <p:cNvSpPr/>
            <p:nvPr/>
          </p:nvSpPr>
          <p:spPr>
            <a:xfrm>
              <a:off x="5284766" y="1854200"/>
              <a:ext cx="1816100" cy="149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FE00E-308A-C149-A746-3023EC04EBCE}"/>
                </a:ext>
              </a:extLst>
            </p:cNvPr>
            <p:cNvSpPr txBox="1"/>
            <p:nvPr/>
          </p:nvSpPr>
          <p:spPr>
            <a:xfrm>
              <a:off x="5284766" y="2374965"/>
              <a:ext cx="1867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Sudden drop of</a:t>
              </a:r>
            </a:p>
            <a:p>
              <a:pPr algn="ctr"/>
              <a:r>
                <a:rPr lang="en-US" sz="1400" dirty="0"/>
                <a:t> oil prices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4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5446793" cy="205722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80C71-C827-2E42-943F-BBD0329D7F6A}"/>
              </a:ext>
            </a:extLst>
          </p:cNvPr>
          <p:cNvGrpSpPr/>
          <p:nvPr/>
        </p:nvGrpSpPr>
        <p:grpSpPr>
          <a:xfrm>
            <a:off x="3586664" y="2698750"/>
            <a:ext cx="5785935" cy="2485122"/>
            <a:chOff x="357166" y="434707"/>
            <a:chExt cx="11493500" cy="406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241764-9FE4-6841-9E69-0A10585E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66" y="434707"/>
              <a:ext cx="11493500" cy="4064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829A6-53A6-9B40-A25D-123AF2ACCB52}"/>
                </a:ext>
              </a:extLst>
            </p:cNvPr>
            <p:cNvCxnSpPr>
              <a:cxnSpLocks/>
            </p:cNvCxnSpPr>
            <p:nvPr/>
          </p:nvCxnSpPr>
          <p:spPr>
            <a:xfrm>
              <a:off x="2414600" y="2047607"/>
              <a:ext cx="8153400" cy="393700"/>
            </a:xfrm>
            <a:prstGeom prst="straightConnector1">
              <a:avLst/>
            </a:prstGeom>
            <a:ln w="38100">
              <a:solidFill>
                <a:srgbClr val="C00000">
                  <a:alpha val="51000"/>
                </a:srgbClr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269D7D-1A21-B64B-804B-F29CE55AEEF1}"/>
                </a:ext>
              </a:extLst>
            </p:cNvPr>
            <p:cNvGrpSpPr/>
            <p:nvPr/>
          </p:nvGrpSpPr>
          <p:grpSpPr>
            <a:xfrm>
              <a:off x="5284766" y="1854199"/>
              <a:ext cx="1816102" cy="1141271"/>
              <a:chOff x="5284766" y="1854199"/>
              <a:chExt cx="1816102" cy="11412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E18870-0873-BE4C-920B-4CF1F9EFE41C}"/>
                  </a:ext>
                </a:extLst>
              </p:cNvPr>
              <p:cNvSpPr/>
              <p:nvPr/>
            </p:nvSpPr>
            <p:spPr>
              <a:xfrm>
                <a:off x="5284766" y="1854199"/>
                <a:ext cx="1816100" cy="11412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D047-42DE-2B46-90E1-1EC6393C64A2}"/>
                  </a:ext>
                </a:extLst>
              </p:cNvPr>
              <p:cNvSpPr txBox="1"/>
              <p:nvPr/>
            </p:nvSpPr>
            <p:spPr>
              <a:xfrm>
                <a:off x="5594130" y="2434651"/>
                <a:ext cx="1506738" cy="4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Gap ???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3D0C31-F8A1-544F-91C3-08F6E116B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37" y="574347"/>
            <a:ext cx="5627665" cy="20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1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CA213-5547-1B46-982E-3950B38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4" y="503507"/>
            <a:ext cx="8178800" cy="44347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71D1-2EE8-9143-B78A-F08D35A0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8D639-7E78-A04D-AC0E-755349C7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BD11E-8739-DB47-928B-FCD40D1D368D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1CF7C-D8CB-BB46-B06A-E34358710006}"/>
              </a:ext>
            </a:extLst>
          </p:cNvPr>
          <p:cNvSpPr txBox="1"/>
          <p:nvPr/>
        </p:nvSpPr>
        <p:spPr>
          <a:xfrm>
            <a:off x="9259866" y="13652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Title / Y  Legend placing, Utilities??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BB9B1-31C7-8347-B8DF-577DA2D1B700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80A5B-194D-234C-A5BF-10895934BBDC}"/>
              </a:ext>
            </a:extLst>
          </p:cNvPr>
          <p:cNvCxnSpPr>
            <a:cxnSpLocks/>
          </p:cNvCxnSpPr>
          <p:nvPr/>
        </p:nvCxnSpPr>
        <p:spPr>
          <a:xfrm flipV="1">
            <a:off x="9804400" y="2336800"/>
            <a:ext cx="862065" cy="304800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8A8827A-29EA-A647-A9B4-86E937185436}"/>
              </a:ext>
            </a:extLst>
          </p:cNvPr>
          <p:cNvSpPr/>
          <p:nvPr/>
        </p:nvSpPr>
        <p:spPr>
          <a:xfrm>
            <a:off x="9368006" y="1545927"/>
            <a:ext cx="301285" cy="2235200"/>
          </a:xfrm>
          <a:prstGeom prst="rightBrac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6EC9-FABA-754E-8BD3-C4A2D338081F}"/>
              </a:ext>
            </a:extLst>
          </p:cNvPr>
          <p:cNvSpPr txBox="1"/>
          <p:nvPr/>
        </p:nvSpPr>
        <p:spPr>
          <a:xfrm>
            <a:off x="10666465" y="2131565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DADA3-0F46-6247-BB40-23184F27989C}"/>
              </a:ext>
            </a:extLst>
          </p:cNvPr>
          <p:cNvCxnSpPr>
            <a:cxnSpLocks/>
          </p:cNvCxnSpPr>
          <p:nvPr/>
        </p:nvCxnSpPr>
        <p:spPr>
          <a:xfrm>
            <a:off x="8521700" y="1268176"/>
            <a:ext cx="2144765" cy="41317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EF4B4A-8D56-F242-905A-062410CD75F7}"/>
              </a:ext>
            </a:extLst>
          </p:cNvPr>
          <p:cNvSpPr txBox="1"/>
          <p:nvPr/>
        </p:nvSpPr>
        <p:spPr>
          <a:xfrm>
            <a:off x="10633032" y="1455350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14026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E45AE-9B88-074C-9ADB-63922D7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816A-49C1-C84F-9BE1-98D0E8B3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D38-AE48-B54C-A71F-B43ED8F827B7}"/>
              </a:ext>
            </a:extLst>
          </p:cNvPr>
          <p:cNvSpPr txBox="1"/>
          <p:nvPr/>
        </p:nvSpPr>
        <p:spPr>
          <a:xfrm>
            <a:off x="2070100" y="1930400"/>
            <a:ext cx="858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 for your time and patience !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75871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Historically, oil prices rises and falls over time based on market demands, production quantities and geo-political scenarios, etc.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employment associated with this industry is affected by this rise &amp; fall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the sale values of houses fluctuate as per the employment scenarios (earning capacity)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In the present analysis, we analyze the above scenarios in the Houston Metropolitan counties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&amp; unemployment rate are not solely affected by oil price changes over a period of seven (7) years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67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r>
              <a:rPr lang="en-US" sz="2800" kern="0" dirty="0">
                <a:latin typeface="Arial"/>
                <a:cs typeface="Arial"/>
                <a:sym typeface="Arial"/>
              </a:rPr>
              <a:t>Outlines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  <a:r>
              <a:rPr lang="en-US" sz="2200" kern="0" dirty="0">
                <a:latin typeface="Arial"/>
                <a:cs typeface="Arial"/>
                <a:sym typeface="Arial"/>
              </a:rPr>
              <a:t>Introduction								Sailendra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Acknowledgements							Sailendra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Crude oil price							Fabio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prices				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Unemployment		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Unemployment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Oil price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What does the analysis tell	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Earning trends in different sectors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Concluding Remarks							Sailendra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Housing prices:</a:t>
            </a:r>
          </a:p>
          <a:p>
            <a:pPr marL="1257300" lvl="1" indent="1092200" hangingPunct="0"/>
            <a:r>
              <a:rPr lang="en-US" sz="2400" kern="0" dirty="0">
                <a:latin typeface="Arial"/>
                <a:cs typeface="Arial"/>
                <a:sym typeface="Arial"/>
              </a:rPr>
              <a:t>Influencing factors -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Individual earnings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Geographic location  -</a:t>
            </a:r>
          </a:p>
          <a:p>
            <a:pPr marL="1257300" lvl="1" indent="631825" hangingPunct="0"/>
            <a:r>
              <a:rPr lang="en-US" sz="2200" kern="0" dirty="0">
                <a:latin typeface="Arial"/>
                <a:cs typeface="Arial"/>
                <a:sym typeface="Arial"/>
              </a:rPr>
              <a:t>				</a:t>
            </a:r>
            <a:r>
              <a:rPr lang="en-US" i="1" kern="0" dirty="0">
                <a:latin typeface="Arial"/>
                <a:cs typeface="Arial"/>
                <a:sym typeface="Arial"/>
              </a:rPr>
              <a:t>School preferences,</a:t>
            </a:r>
          </a:p>
          <a:p>
            <a:pPr marL="1257300" lvl="1" indent="631825" hangingPunct="0"/>
            <a:r>
              <a:rPr lang="en-US" i="1" kern="0" dirty="0">
                <a:latin typeface="Arial"/>
                <a:cs typeface="Arial"/>
                <a:sym typeface="Arial"/>
              </a:rPr>
              <a:t>				Commuting time to work place,</a:t>
            </a:r>
          </a:p>
          <a:p>
            <a:pPr marL="1257300" lvl="1" indent="631825" hangingPunct="0"/>
            <a:r>
              <a:rPr lang="en-US" sz="1600" i="1" kern="0" dirty="0">
                <a:latin typeface="Arial"/>
                <a:cs typeface="Arial"/>
                <a:sym typeface="Arial"/>
              </a:rPr>
              <a:t>	</a:t>
            </a:r>
            <a:r>
              <a:rPr lang="en-US" i="1" kern="0" dirty="0">
                <a:latin typeface="Arial"/>
                <a:cs typeface="Arial"/>
                <a:sym typeface="Arial"/>
              </a:rPr>
              <a:t>			Crime statistics, so on ...</a:t>
            </a:r>
            <a:endParaRPr lang="en-US" sz="2400" i="1" kern="0" dirty="0">
              <a:latin typeface="Arial"/>
              <a:cs typeface="Arial"/>
              <a:sym typeface="Arial"/>
            </a:endParaRPr>
          </a:p>
          <a:p>
            <a:pPr marL="1257300" lvl="1" hangingPunct="0"/>
            <a:r>
              <a:rPr lang="en-US" sz="2400" kern="0" dirty="0">
                <a:latin typeface="Arial"/>
                <a:cs typeface="Arial"/>
                <a:sym typeface="Arial"/>
              </a:rPr>
              <a:t>In the present analysis,	</a:t>
            </a:r>
          </a:p>
          <a:p>
            <a:pPr marL="2349500" lvl="1" hangingPunct="0"/>
            <a:r>
              <a:rPr lang="en-US" sz="2200" kern="0" dirty="0">
                <a:latin typeface="Arial"/>
                <a:cs typeface="Arial"/>
                <a:sym typeface="Arial"/>
              </a:rPr>
              <a:t>We try to examine the following factors which would have influenced earning potentials for the rise/fall of house pricing in Houston metropolitan areas:</a:t>
            </a:r>
          </a:p>
          <a:p>
            <a:pPr marL="1257300" lvl="1" hangingPunct="0"/>
            <a:endParaRPr lang="en-US" sz="1600" kern="0" dirty="0">
              <a:latin typeface="Arial"/>
              <a:cs typeface="Arial"/>
              <a:sym typeface="Arial"/>
            </a:endParaRP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Oil price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Unemployability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Average income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endParaRPr lang="en-US" sz="10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is influenced by unemployment rate, where as not solely oil price changes  has no influence.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1867" y="6525446"/>
            <a:ext cx="2743200" cy="365125"/>
          </a:xfrm>
        </p:spPr>
        <p:txBody>
          <a:bodyPr/>
          <a:lstStyle/>
          <a:p>
            <a:r>
              <a:rPr lang="en-US" sz="1000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Acknowledgements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are thankful to our mentor/instructor Camden Kirkland for his valuable guidance, time and constant encouragement.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Our sincere thanks to Trilogy and Rice University for conducting the Boot Camp and allowing us to learn and carry out the present analysis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also due to Kaggle, Bureau of Labor Statistics, US Energy Information Administration (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eia</a:t>
            </a:r>
            <a:r>
              <a:rPr lang="en-US" sz="2400" kern="0" dirty="0">
                <a:latin typeface="Arial"/>
                <a:cs typeface="Arial"/>
                <a:sym typeface="Arial"/>
              </a:rPr>
              <a:t>), Python/Lib developers for data and coding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400" kern="0" dirty="0">
                <a:latin typeface="Arial"/>
                <a:cs typeface="Arial"/>
                <a:sym typeface="Arial"/>
              </a:rPr>
              <a:t>	The data are retrieved through python coding from the below data sources.</a:t>
            </a:r>
          </a:p>
          <a:p>
            <a:pPr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Housing data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/data/housing-activity</a:t>
            </a:r>
            <a:endParaRPr lang="en-US" sz="20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Oil price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www.eia.gov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dnav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/pet/pet_pri_spt_s1_m.htm</a:t>
            </a: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Unemployment rate 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/data/employment/ 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We use python coding to retrieve the data and utilized Pandas for creating relevant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dataframes</a:t>
            </a:r>
            <a:r>
              <a:rPr lang="en-US" sz="2400" kern="0" dirty="0">
                <a:latin typeface="Arial"/>
                <a:cs typeface="Arial"/>
                <a:sym typeface="Arial"/>
              </a:rPr>
              <a:t> for counties in the Houston Metropolitan areas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The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Maplotlib</a:t>
            </a:r>
            <a:r>
              <a:rPr lang="en-US" sz="2400" kern="0" dirty="0">
                <a:latin typeface="Arial"/>
                <a:cs typeface="Arial"/>
                <a:sym typeface="Arial"/>
              </a:rPr>
              <a:t> and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sz="2400" kern="0" dirty="0">
                <a:latin typeface="Arial"/>
                <a:cs typeface="Arial"/>
                <a:sym typeface="Arial"/>
              </a:rPr>
              <a:t> libraries were utilized to create various plots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4663" y="6538912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175E83-6840-B148-819A-78CEA2225F71}"/>
              </a:ext>
            </a:extLst>
          </p:cNvPr>
          <p:cNvGrpSpPr/>
          <p:nvPr/>
        </p:nvGrpSpPr>
        <p:grpSpPr>
          <a:xfrm>
            <a:off x="1981200" y="712094"/>
            <a:ext cx="6350000" cy="5644256"/>
            <a:chOff x="1981200" y="712094"/>
            <a:chExt cx="6350000" cy="5644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3AEAE2-2652-4540-A751-F93B288F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158531"/>
              <a:ext cx="6350000" cy="5197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C246F-82AD-9F45-99E8-F1BD9B1DF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2546"/>
            <a:stretch/>
          </p:blipFill>
          <p:spPr>
            <a:xfrm>
              <a:off x="2199087" y="712094"/>
              <a:ext cx="5826039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1675673" y="5098871"/>
            <a:ext cx="8501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Oil price remains over $90/</a:t>
            </a:r>
            <a:r>
              <a:rPr lang="en-US" sz="2400" dirty="0" err="1"/>
              <a:t>bbl</a:t>
            </a:r>
            <a:r>
              <a:rPr lang="en-US" sz="2400" dirty="0"/>
              <a:t> for most part of 2011 – mid 2014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declines sharply to $48/</a:t>
            </a:r>
            <a:r>
              <a:rPr lang="en-US" sz="2400" dirty="0" err="1"/>
              <a:t>bbl</a:t>
            </a:r>
            <a:r>
              <a:rPr lang="en-US" sz="2400" dirty="0"/>
              <a:t> as it reaches year 2015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A4EED-B8A7-9F43-BBFB-60163585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94407"/>
            <a:ext cx="11366080" cy="3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4CDEF-6BBE-B748-9EE2-5C9AAF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273E8-1C1B-C548-9A8D-1E0F7F43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6AC2D-1768-BE46-A5B7-76ACD181AF57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7C539-1803-0D4B-8B3A-846FE0BEECBD}"/>
              </a:ext>
            </a:extLst>
          </p:cNvPr>
          <p:cNvSpPr txBox="1"/>
          <p:nvPr/>
        </p:nvSpPr>
        <p:spPr>
          <a:xfrm>
            <a:off x="838200" y="4786690"/>
            <a:ext cx="1113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Average housing prices per month are plotted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cost over counties show a gradual increases from </a:t>
            </a:r>
            <a:r>
              <a:rPr lang="en-US" sz="2000" dirty="0"/>
              <a:t>$250k </a:t>
            </a:r>
            <a:r>
              <a:rPr lang="en-US" sz="2400" dirty="0"/>
              <a:t>to </a:t>
            </a:r>
            <a:r>
              <a:rPr lang="en-US" sz="2000" dirty="0"/>
              <a:t>$335k </a:t>
            </a:r>
            <a:r>
              <a:rPr lang="en-US" sz="2400" dirty="0"/>
              <a:t>from </a:t>
            </a:r>
            <a:r>
              <a:rPr lang="en-US" sz="2000" dirty="0"/>
              <a:t>2011</a:t>
            </a:r>
            <a:r>
              <a:rPr lang="en-US" sz="2400" dirty="0"/>
              <a:t> till </a:t>
            </a:r>
            <a:r>
              <a:rPr lang="en-US" sz="2000" dirty="0"/>
              <a:t>2017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98710A-1314-7745-B18C-4FFF04D21243}"/>
              </a:ext>
            </a:extLst>
          </p:cNvPr>
          <p:cNvCxnSpPr>
            <a:cxnSpLocks/>
          </p:cNvCxnSpPr>
          <p:nvPr/>
        </p:nvCxnSpPr>
        <p:spPr>
          <a:xfrm flipV="1">
            <a:off x="2006600" y="1651001"/>
            <a:ext cx="8610600" cy="1282699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D9208E-634A-954E-B4B3-86CCCD2A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1175"/>
            <a:ext cx="11341100" cy="37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2A3693-9DC8-694C-98B3-3592A4A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AF91F0-5F83-ED4E-9CF6-969F53C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57872-D017-9A42-9509-1E0A0FF31803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838C-3A8F-F445-9FB0-489C841908DD}"/>
              </a:ext>
            </a:extLst>
          </p:cNvPr>
          <p:cNvSpPr txBox="1"/>
          <p:nvPr/>
        </p:nvSpPr>
        <p:spPr>
          <a:xfrm>
            <a:off x="317500" y="5048250"/>
            <a:ext cx="119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as the unemployment increases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9B2FFB-5851-8C45-BE2A-1DE5FDF7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703907"/>
            <a:ext cx="11455400" cy="4064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9A31A-3F5C-1741-A245-11391DA783CA}"/>
              </a:ext>
            </a:extLst>
          </p:cNvPr>
          <p:cNvCxnSpPr>
            <a:cxnSpLocks/>
          </p:cNvCxnSpPr>
          <p:nvPr/>
        </p:nvCxnSpPr>
        <p:spPr>
          <a:xfrm>
            <a:off x="2432050" y="1833265"/>
            <a:ext cx="7550150" cy="1595735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3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5731</TotalTime>
  <Words>295</Words>
  <Application>Microsoft Macintosh PowerPoint</Application>
  <PresentationFormat>Widescreen</PresentationFormat>
  <Paragraphs>161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Color Emoji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Sailendra Mahapatra</cp:lastModifiedBy>
  <cp:revision>47</cp:revision>
  <dcterms:created xsi:type="dcterms:W3CDTF">2019-01-18T23:10:54Z</dcterms:created>
  <dcterms:modified xsi:type="dcterms:W3CDTF">2019-01-23T01:09:17Z</dcterms:modified>
  <cp:category/>
</cp:coreProperties>
</file>